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348" r:id="rId3"/>
    <p:sldId id="257" r:id="rId4"/>
    <p:sldId id="330" r:id="rId5"/>
    <p:sldId id="258" r:id="rId6"/>
    <p:sldId id="347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33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33" r:id="rId33"/>
    <p:sldId id="334" r:id="rId34"/>
    <p:sldId id="335" r:id="rId35"/>
    <p:sldId id="284" r:id="rId36"/>
    <p:sldId id="285" r:id="rId37"/>
    <p:sldId id="283" r:id="rId38"/>
    <p:sldId id="286" r:id="rId39"/>
    <p:sldId id="339" r:id="rId40"/>
    <p:sldId id="336" r:id="rId41"/>
    <p:sldId id="287" r:id="rId42"/>
    <p:sldId id="288" r:id="rId43"/>
    <p:sldId id="290" r:id="rId44"/>
    <p:sldId id="292" r:id="rId45"/>
    <p:sldId id="291" r:id="rId46"/>
    <p:sldId id="293" r:id="rId47"/>
    <p:sldId id="294" r:id="rId48"/>
    <p:sldId id="295" r:id="rId49"/>
    <p:sldId id="296" r:id="rId50"/>
    <p:sldId id="297" r:id="rId51"/>
    <p:sldId id="299" r:id="rId52"/>
    <p:sldId id="300" r:id="rId53"/>
    <p:sldId id="301" r:id="rId54"/>
    <p:sldId id="302" r:id="rId55"/>
    <p:sldId id="343" r:id="rId56"/>
    <p:sldId id="344" r:id="rId57"/>
    <p:sldId id="304" r:id="rId58"/>
    <p:sldId id="305" r:id="rId59"/>
    <p:sldId id="306" r:id="rId60"/>
    <p:sldId id="307" r:id="rId61"/>
    <p:sldId id="308" r:id="rId62"/>
    <p:sldId id="310" r:id="rId63"/>
    <p:sldId id="337" r:id="rId64"/>
    <p:sldId id="312" r:id="rId65"/>
    <p:sldId id="338" r:id="rId66"/>
    <p:sldId id="340" r:id="rId67"/>
    <p:sldId id="341" r:id="rId68"/>
    <p:sldId id="314" r:id="rId69"/>
    <p:sldId id="345" r:id="rId70"/>
    <p:sldId id="346" r:id="rId71"/>
    <p:sldId id="342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21737" autoAdjust="0"/>
    <p:restoredTop sz="94660"/>
  </p:normalViewPr>
  <p:slideViewPr>
    <p:cSldViewPr snapToGrid="0">
      <p:cViewPr varScale="1">
        <p:scale>
          <a:sx n="176" d="100"/>
          <a:sy n="176" d="100"/>
        </p:scale>
        <p:origin x="-10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55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oehmann/Java-Boot-Camp" TargetMode="External"/><Relationship Id="rId4" Type="http://schemas.openxmlformats.org/officeDocument/2006/relationships/hyperlink" Target="https://www.javatpoint.com/java-tutoria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eclipse.org/downloads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Learning Java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Durban Session 2018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Dennis Löhmann / Eva Kullová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South Africa Challenge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String and Typecasting</a:t>
            </a:r>
            <a:endParaRPr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81" y="2645063"/>
            <a:ext cx="3951193" cy="1833759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Strings </a:t>
            </a:r>
            <a:r>
              <a:rPr lang="de-DE" dirty="0" err="1" smtClean="0"/>
              <a:t>represent</a:t>
            </a:r>
            <a:r>
              <a:rPr lang="de-DE" dirty="0" smtClean="0"/>
              <a:t> a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Other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converted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String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parsed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Strings.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1.6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Double and others</a:t>
            </a:r>
            <a:endParaRPr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31" y="2435735"/>
            <a:ext cx="2988634" cy="2070176"/>
          </a:xfrm>
          <a:prstGeom prst="rect">
            <a:avLst/>
          </a:prstGeom>
        </p:spPr>
      </p:pic>
      <p:sp>
        <p:nvSpPr>
          <p:cNvPr id="12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Doubles </a:t>
            </a:r>
            <a:r>
              <a:rPr lang="de-DE" dirty="0" err="1" smtClean="0"/>
              <a:t>are</a:t>
            </a:r>
            <a:r>
              <a:rPr lang="de-DE" dirty="0" smtClean="0"/>
              <a:t> Floating-Point </a:t>
            </a:r>
            <a:r>
              <a:rPr lang="de-DE" dirty="0" err="1" smtClean="0"/>
              <a:t>numbers</a:t>
            </a:r>
            <a:r>
              <a:rPr lang="de-DE" dirty="0" smtClean="0"/>
              <a:t>. 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precision</a:t>
            </a:r>
            <a:endParaRPr lang="de-DE" dirty="0" smtClean="0"/>
          </a:p>
        </p:txBody>
      </p:sp>
      <p:sp>
        <p:nvSpPr>
          <p:cNvPr id="13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7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Mathematical Operations</a:t>
            </a:r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8" y="2560890"/>
            <a:ext cx="5136893" cy="191995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35" y="2611204"/>
            <a:ext cx="4703665" cy="1868190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+ </a:t>
            </a:r>
            <a:r>
              <a:rPr lang="de-DE" dirty="0" err="1" smtClean="0"/>
              <a:t>addition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minus</a:t>
            </a:r>
            <a:br>
              <a:rPr lang="de-DE" dirty="0" smtClean="0"/>
            </a:br>
            <a:r>
              <a:rPr lang="de-DE" dirty="0" smtClean="0"/>
              <a:t>/ </a:t>
            </a:r>
            <a:r>
              <a:rPr lang="de-DE" dirty="0" err="1" smtClean="0"/>
              <a:t>division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* </a:t>
            </a:r>
            <a:r>
              <a:rPr lang="de-DE" dirty="0" err="1" smtClean="0"/>
              <a:t>multiplication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% (</a:t>
            </a:r>
            <a:r>
              <a:rPr lang="de-DE" dirty="0" err="1" smtClean="0"/>
              <a:t>called</a:t>
            </a:r>
            <a:r>
              <a:rPr lang="de-DE" dirty="0" smtClean="0"/>
              <a:t> Modulo) </a:t>
            </a:r>
            <a:br>
              <a:rPr lang="de-DE" dirty="0" smtClean="0"/>
            </a:b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division</a:t>
            </a:r>
            <a:r>
              <a:rPr lang="de-DE" dirty="0" smtClean="0"/>
              <a:t> </a:t>
            </a:r>
            <a:r>
              <a:rPr lang="de-DE" dirty="0" err="1" smtClean="0"/>
              <a:t>remainder</a:t>
            </a:r>
            <a:endParaRPr lang="de-D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8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Methods and Parameters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8" y="2720589"/>
            <a:ext cx="4601331" cy="1755053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.</a:t>
            </a:r>
          </a:p>
          <a:p>
            <a:pPr marL="285750" lvl="0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repeating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, just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9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User Input</a:t>
            </a:r>
            <a:endParaRPr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985799"/>
            <a:ext cx="5354900" cy="149793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Scanner </a:t>
            </a:r>
            <a:r>
              <a:rPr lang="de-DE" dirty="0" err="1" smtClean="0"/>
              <a:t>is</a:t>
            </a:r>
            <a:r>
              <a:rPr lang="de-DE" dirty="0" smtClean="0"/>
              <a:t> a simple </a:t>
            </a:r>
            <a:r>
              <a:rPr lang="de-DE" dirty="0" err="1" smtClean="0"/>
              <a:t>utility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System.in</a:t>
            </a:r>
            <a:r>
              <a:rPr lang="de-DE" dirty="0" smtClean="0"/>
              <a:t> </a:t>
            </a:r>
            <a:r>
              <a:rPr lang="de-DE" dirty="0" err="1" smtClean="0"/>
              <a:t>prompts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1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simple calculator</a:t>
            </a:r>
            <a:endParaRPr i="1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simple </a:t>
            </a:r>
            <a:r>
              <a:rPr lang="de-DE" dirty="0" err="1" smtClean="0"/>
              <a:t>calculator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prints</a:t>
            </a:r>
            <a:r>
              <a:rPr lang="de-DE" dirty="0" smtClean="0"/>
              <a:t> a </a:t>
            </a:r>
            <a:r>
              <a:rPr lang="de-DE" dirty="0" err="1" smtClean="0"/>
              <a:t>result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Scanner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smtClean="0"/>
              <a:t>parse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integers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62" y="3072041"/>
            <a:ext cx="42926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Decisions</a:t>
            </a:r>
            <a:endParaRPr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sp>
        <p:nvSpPr>
          <p:cNvPr id="7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If-then-else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Switch-Case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Operators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2.1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if, and what else?</a:t>
            </a:r>
            <a:endParaRPr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5" y="2975201"/>
            <a:ext cx="3298614" cy="1521805"/>
          </a:xfrm>
          <a:prstGeom prst="rect">
            <a:avLst/>
          </a:prstGeom>
        </p:spPr>
      </p:pic>
      <p:sp>
        <p:nvSpPr>
          <p:cNvPr id="8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clause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decisions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: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omit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curly</a:t>
            </a:r>
            <a:r>
              <a:rPr lang="de-DE" dirty="0" smtClean="0"/>
              <a:t> </a:t>
            </a:r>
            <a:r>
              <a:rPr lang="de-DE" dirty="0" err="1" smtClean="0"/>
              <a:t>braces</a:t>
            </a:r>
            <a:r>
              <a:rPr lang="de-DE" dirty="0" smtClean="0"/>
              <a:t>, but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statement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endParaRPr lang="de-DE" dirty="0" smtClean="0"/>
          </a:p>
        </p:txBody>
      </p:sp>
      <p:sp>
        <p:nvSpPr>
          <p:cNvPr id="9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2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Switch / Case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90" y="2249531"/>
            <a:ext cx="4125859" cy="223038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if‘s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: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sz="1100" dirty="0" err="1" smtClean="0">
                <a:latin typeface="Courier New"/>
                <a:cs typeface="Courier New"/>
              </a:rPr>
              <a:t>switch</a:t>
            </a:r>
            <a:r>
              <a:rPr lang="de-DE" sz="1100" dirty="0" smtClean="0">
                <a:latin typeface="Courier New"/>
                <a:cs typeface="Courier New"/>
              </a:rPr>
              <a:t>(variable)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</a:t>
            </a:r>
            <a:r>
              <a:rPr lang="de-DE" sz="1100" dirty="0" err="1" smtClean="0">
                <a:latin typeface="Courier New"/>
                <a:cs typeface="Courier New"/>
              </a:rPr>
              <a:t>case</a:t>
            </a:r>
            <a:r>
              <a:rPr lang="de-DE" sz="1100" dirty="0" smtClean="0">
                <a:latin typeface="Courier New"/>
                <a:cs typeface="Courier New"/>
              </a:rPr>
              <a:t> </a:t>
            </a:r>
            <a:r>
              <a:rPr lang="de-DE" sz="1100" dirty="0" err="1" smtClean="0">
                <a:latin typeface="Courier New"/>
                <a:cs typeface="Courier New"/>
              </a:rPr>
              <a:t>condition</a:t>
            </a:r>
            <a:r>
              <a:rPr lang="de-DE" sz="1100" dirty="0" smtClean="0">
                <a:latin typeface="Courier New"/>
                <a:cs typeface="Courier New"/>
              </a:rPr>
              <a:t>: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statement_1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..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</a:t>
            </a:r>
            <a:r>
              <a:rPr lang="de-DE" sz="1100" dirty="0" err="1">
                <a:latin typeface="Courier New"/>
                <a:cs typeface="Courier New"/>
              </a:rPr>
              <a:t>s</a:t>
            </a:r>
            <a:r>
              <a:rPr lang="de-DE" sz="1100" dirty="0" err="1" smtClean="0">
                <a:latin typeface="Courier New"/>
                <a:cs typeface="Courier New"/>
              </a:rPr>
              <a:t>tatement_n</a:t>
            </a:r>
            <a:r>
              <a:rPr lang="de-DE" sz="1100" dirty="0" smtClean="0">
                <a:latin typeface="Courier New"/>
                <a:cs typeface="Courier New"/>
              </a:rPr>
              <a:t/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}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break;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/>
              <a:t>Default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meets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Boolean Operator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1" y="3048187"/>
            <a:ext cx="3839509" cy="1430065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: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false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a </a:t>
            </a:r>
            <a:r>
              <a:rPr lang="de-DE" dirty="0" err="1" smtClean="0"/>
              <a:t>state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First </a:t>
            </a:r>
            <a:r>
              <a:rPr lang="de-DE" dirty="0" err="1" smtClean="0"/>
              <a:t>things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...</a:t>
            </a:r>
            <a:br>
              <a:rPr lang="de-DE" dirty="0" smtClean="0"/>
            </a:br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 smtClean="0"/>
              <a:t>Dennis Löhmann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Computer Scientist </a:t>
            </a:r>
            <a:r>
              <a:rPr lang="de-DE" dirty="0" err="1" smtClean="0"/>
              <a:t>at</a:t>
            </a:r>
            <a:r>
              <a:rPr lang="de-DE" dirty="0" smtClean="0"/>
              <a:t> Lufthansa </a:t>
            </a:r>
            <a:r>
              <a:rPr lang="de-DE" dirty="0" err="1" smtClean="0"/>
              <a:t>Industry</a:t>
            </a:r>
            <a:r>
              <a:rPr lang="de-DE" dirty="0" smtClean="0"/>
              <a:t> Solutions in Hamburg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Experience in Java, Angular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Blockchain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b="1" dirty="0" smtClean="0"/>
              <a:t>Eva </a:t>
            </a:r>
            <a:r>
              <a:rPr lang="de-DE" b="1" dirty="0" err="1" smtClean="0"/>
              <a:t>Kullov</a:t>
            </a:r>
            <a:r>
              <a:rPr lang="de-DE" b="1" dirty="0" err="1" smtClean="0"/>
              <a:t>á</a:t>
            </a:r>
            <a:endParaRPr lang="de-DE" b="1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Corporate </a:t>
            </a:r>
            <a:r>
              <a:rPr lang="de-DE" dirty="0" err="1" smtClean="0"/>
              <a:t>Lawyer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Railway</a:t>
            </a:r>
            <a:r>
              <a:rPr lang="de-DE" dirty="0" smtClean="0"/>
              <a:t> Company in Hamburg, Germany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Experience </a:t>
            </a:r>
            <a:r>
              <a:rPr lang="de-DE" dirty="0" smtClean="0"/>
              <a:t>in </a:t>
            </a:r>
            <a:r>
              <a:rPr lang="de-DE" dirty="0" err="1" smtClean="0"/>
              <a:t>Contract</a:t>
            </a:r>
            <a:r>
              <a:rPr lang="de-DE" dirty="0" smtClean="0"/>
              <a:t> Management </a:t>
            </a:r>
            <a:r>
              <a:rPr lang="de-DE" dirty="0" err="1" smtClean="0"/>
              <a:t>and</a:t>
            </a:r>
            <a:r>
              <a:rPr lang="de-DE" dirty="0" smtClean="0"/>
              <a:t> Data Security</a:t>
            </a: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989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4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Logical Operators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Logical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combine</a:t>
            </a:r>
            <a:r>
              <a:rPr lang="de-DE" dirty="0" smtClean="0"/>
              <a:t>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statements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5166387" y="1568414"/>
            <a:ext cx="3167658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&amp;&amp; b: a </a:t>
            </a:r>
            <a:r>
              <a:rPr lang="de-DE" dirty="0" err="1" smtClean="0"/>
              <a:t>and</a:t>
            </a:r>
            <a:r>
              <a:rPr lang="de-DE" dirty="0" smtClean="0"/>
              <a:t> b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|| b: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not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</a:t>
            </a:r>
            <a:r>
              <a:rPr lang="de-DE" dirty="0"/>
              <a:t> </a:t>
            </a:r>
            <a:r>
              <a:rPr lang="de-DE" dirty="0" smtClean="0"/>
              <a:t>^ b: XOR: </a:t>
            </a:r>
            <a:r>
              <a:rPr lang="de-DE" dirty="0" err="1" smtClean="0"/>
              <a:t>either</a:t>
            </a:r>
            <a:r>
              <a:rPr lang="de-DE" dirty="0" smtClean="0"/>
              <a:t>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, but not </a:t>
            </a:r>
            <a:r>
              <a:rPr lang="de-DE" dirty="0" err="1" smtClean="0"/>
              <a:t>both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!a: a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06" y="2886567"/>
            <a:ext cx="3835387" cy="15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Increment Operator</a:t>
            </a: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i++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i+1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i</a:t>
            </a:r>
            <a:r>
              <a:rPr lang="de-DE" dirty="0" smtClean="0"/>
              <a:t> += x 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</a:t>
            </a:r>
            <a:r>
              <a:rPr lang="de-DE" dirty="0" err="1" smtClean="0"/>
              <a:t>i+x</a:t>
            </a: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56" y="2592762"/>
            <a:ext cx="4127578" cy="18918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6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Conditional Operator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? op1 : op2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If</a:t>
            </a:r>
            <a:r>
              <a:rPr lang="de-DE" dirty="0" smtClean="0"/>
              <a:t> (a) {op1} </a:t>
            </a:r>
            <a:r>
              <a:rPr lang="de-DE" dirty="0" err="1" smtClean="0"/>
              <a:t>else</a:t>
            </a:r>
            <a:r>
              <a:rPr lang="de-DE" dirty="0" smtClean="0"/>
              <a:t> {op2};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inline: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582323"/>
            <a:ext cx="6551787" cy="904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2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program that makes a decision</a:t>
            </a:r>
            <a:endParaRPr i="1"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As a user, I want to know from my program whether I should go to work, or to school, or relax.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user will provide the program with the weekday.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program prints out “Go to work” on weekdays and “Relax” on the weekend.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Weekdays </a:t>
            </a:r>
            <a:r>
              <a:rPr lang="de" dirty="0"/>
              <a:t>are: MON, TUE, WED, THU, FRI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Weekends </a:t>
            </a:r>
            <a:r>
              <a:rPr lang="de" dirty="0"/>
              <a:t>are: SAT, SUN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Provide </a:t>
            </a:r>
            <a:r>
              <a:rPr lang="de" dirty="0"/>
              <a:t>a message “Weekday unknown” if someone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" dirty="0" smtClean="0"/>
              <a:t>enters </a:t>
            </a:r>
            <a:r>
              <a:rPr lang="de" dirty="0"/>
              <a:t>an invalid 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" b="1" dirty="0"/>
              <a:t>Bonus part: </a:t>
            </a:r>
            <a:r>
              <a:rPr lang="de" dirty="0"/>
              <a:t>let  the user provide the age as well. </a:t>
            </a:r>
            <a:r>
              <a:rPr lang="de-DE" dirty="0"/>
              <a:t/>
            </a:r>
            <a:br>
              <a:rPr lang="de-DE" dirty="0"/>
            </a:br>
            <a:r>
              <a:rPr lang="de" dirty="0" smtClean="0"/>
              <a:t>If </a:t>
            </a:r>
            <a:r>
              <a:rPr lang="de" dirty="0"/>
              <a:t>under 18, show “Go to school” on the weekdays instead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72" y="3284191"/>
            <a:ext cx="2654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Arrays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Do-</a:t>
            </a:r>
            <a:r>
              <a:rPr lang="de-DE" dirty="0" err="1" smtClean="0"/>
              <a:t>While</a:t>
            </a:r>
            <a:r>
              <a:rPr lang="de-DE" dirty="0" smtClean="0"/>
              <a:t>-Loops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For</a:t>
            </a:r>
            <a:r>
              <a:rPr lang="de-DE" dirty="0" smtClean="0"/>
              <a:t> Loops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3.1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Array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multiple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Numbering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0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String </a:t>
            </a:r>
            <a:r>
              <a:rPr lang="de-DE" dirty="0" err="1" smtClean="0"/>
              <a:t>bigFive</a:t>
            </a:r>
            <a:r>
              <a:rPr lang="de-DE" dirty="0" smtClean="0"/>
              <a:t> = </a:t>
            </a:r>
            <a:r>
              <a:rPr lang="de-DE" dirty="0" err="1" smtClean="0"/>
              <a:t>new</a:t>
            </a:r>
            <a:r>
              <a:rPr lang="de-DE" dirty="0" smtClean="0"/>
              <a:t> String[5]; </a:t>
            </a:r>
            <a:br>
              <a:rPr lang="de-DE" dirty="0" smtClean="0"/>
            </a:b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initialize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3001045"/>
            <a:ext cx="6815085" cy="1478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Do-While 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repeated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condition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met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condition</a:t>
            </a:r>
            <a:r>
              <a:rPr lang="de-DE" dirty="0" smtClean="0"/>
              <a:t>) { do; }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29" y="2597825"/>
            <a:ext cx="6026850" cy="19131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Loops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met</a:t>
            </a:r>
            <a:r>
              <a:rPr lang="de-DE" dirty="0" smtClean="0"/>
              <a:t>, but </a:t>
            </a:r>
            <a:r>
              <a:rPr lang="de-DE" dirty="0" err="1" smtClean="0"/>
              <a:t>provides</a:t>
            </a:r>
            <a:r>
              <a:rPr lang="de-DE" dirty="0" smtClean="0"/>
              <a:t> an </a:t>
            </a:r>
            <a:r>
              <a:rPr lang="de-DE" dirty="0" err="1" smtClean="0"/>
              <a:t>iteration</a:t>
            </a:r>
            <a:r>
              <a:rPr lang="de-DE" dirty="0" smtClean="0"/>
              <a:t> variable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for</a:t>
            </a:r>
            <a:r>
              <a:rPr lang="de-DE" dirty="0" smtClean="0"/>
              <a:t> (variable; </a:t>
            </a:r>
            <a:r>
              <a:rPr lang="de-DE" dirty="0" err="1" smtClean="0"/>
              <a:t>condition</a:t>
            </a:r>
            <a:r>
              <a:rPr lang="de-DE" dirty="0" smtClean="0"/>
              <a:t>; </a:t>
            </a:r>
            <a:r>
              <a:rPr lang="de-DE" dirty="0" err="1" smtClean="0"/>
              <a:t>iteration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do(variable);</a:t>
            </a:r>
            <a:br>
              <a:rPr lang="de-DE" dirty="0" smtClean="0"/>
            </a:br>
            <a:r>
              <a:rPr lang="de-DE" dirty="0" smtClean="0"/>
              <a:t>}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42911"/>
            <a:ext cx="6477391" cy="1637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3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Provide</a:t>
            </a:r>
            <a:r>
              <a:rPr lang="de-DE" dirty="0" smtClean="0"/>
              <a:t>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latin typeface="Courier"/>
                <a:cs typeface="Courier"/>
              </a:rPr>
              <a:t>private </a:t>
            </a:r>
            <a:r>
              <a:rPr lang="de-DE" dirty="0" err="1" smtClean="0">
                <a:latin typeface="Courier"/>
                <a:cs typeface="Courier"/>
              </a:rPr>
              <a:t>static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sum</a:t>
            </a:r>
            <a:r>
              <a:rPr lang="de-DE" dirty="0" smtClean="0">
                <a:latin typeface="Courier"/>
                <a:cs typeface="Courier"/>
              </a:rPr>
              <a:t>(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[] </a:t>
            </a:r>
            <a:r>
              <a:rPr lang="de-DE" dirty="0" err="1" smtClean="0">
                <a:latin typeface="Courier"/>
                <a:cs typeface="Courier"/>
              </a:rPr>
              <a:t>numbers</a:t>
            </a:r>
            <a:r>
              <a:rPr lang="de-DE" dirty="0" smtClean="0">
                <a:latin typeface="Courier"/>
                <a:cs typeface="Courier"/>
              </a:rPr>
              <a:t>) {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	...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}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and Objects</a:t>
            </a:r>
            <a:endParaRPr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Classes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JavaFX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Setters </a:t>
            </a:r>
            <a:r>
              <a:rPr lang="de-DE" dirty="0" err="1" smtClean="0"/>
              <a:t>and</a:t>
            </a:r>
            <a:r>
              <a:rPr lang="de-DE" dirty="0" smtClean="0"/>
              <a:t> Getters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Constructors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Error Handling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Constants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Starting with Java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What is Java?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Install Software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Write your first </a:t>
            </a:r>
            <a:r>
              <a:rPr lang="de" dirty="0" smtClean="0"/>
              <a:t>Program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Data </a:t>
            </a:r>
            <a:r>
              <a:rPr lang="de-DE" dirty="0" err="1" smtClean="0"/>
              <a:t>Types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Parameters</a:t>
            </a: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User Input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as extended Data Types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, an </a:t>
            </a:r>
            <a:r>
              <a:rPr lang="de-DE" dirty="0" err="1" smtClean="0"/>
              <a:t>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tell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new</a:t>
            </a:r>
            <a:r>
              <a:rPr lang="de-DE" b="1" dirty="0" smtClean="0"/>
              <a:t> Person()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manages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, so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destruction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needed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652574"/>
            <a:ext cx="7064096" cy="85997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95" y="1560689"/>
            <a:ext cx="3138796" cy="17437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 with parameters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72" y="3362396"/>
            <a:ext cx="3039118" cy="11176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5" y="1463428"/>
            <a:ext cx="6019635" cy="301813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21" y="1300136"/>
            <a:ext cx="1610135" cy="14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1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3" y="1522663"/>
            <a:ext cx="2974077" cy="31393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76" y="1219573"/>
            <a:ext cx="2009913" cy="20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3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4.3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Swing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37" y="2616097"/>
            <a:ext cx="4140265" cy="186041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443" y="1534332"/>
            <a:ext cx="2647342" cy="11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Setter and Getter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hide</a:t>
            </a:r>
            <a:r>
              <a:rPr lang="de-DE" dirty="0" smtClean="0"/>
              <a:t> variables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via </a:t>
            </a:r>
            <a:r>
              <a:rPr lang="de-DE" dirty="0" err="1" smtClean="0"/>
              <a:t>getters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setters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</a:t>
            </a:r>
            <a:r>
              <a:rPr lang="de-DE" dirty="0" err="1" smtClean="0"/>
              <a:t>prohibit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66" y="1647730"/>
            <a:ext cx="2948572" cy="28474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constructor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constructor</a:t>
            </a:r>
            <a:r>
              <a:rPr lang="de-DE" dirty="0" smtClean="0"/>
              <a:t> </a:t>
            </a:r>
            <a:r>
              <a:rPr lang="de-DE" dirty="0" err="1" smtClean="0"/>
              <a:t>builds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 err="1" smtClean="0">
                <a:latin typeface="Courier"/>
                <a:cs typeface="Courier"/>
              </a:rPr>
              <a:t>new</a:t>
            </a:r>
            <a:r>
              <a:rPr lang="de-DE" dirty="0" smtClean="0">
                <a:latin typeface="Courier"/>
                <a:cs typeface="Courier"/>
              </a:rPr>
              <a:t> Person(„John“);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err="1">
                <a:latin typeface="Courier"/>
                <a:cs typeface="Courier"/>
              </a:rPr>
              <a:t>new</a:t>
            </a:r>
            <a:r>
              <a:rPr lang="de-DE" dirty="0">
                <a:latin typeface="Courier"/>
                <a:cs typeface="Courier"/>
              </a:rPr>
              <a:t> Person(„John</a:t>
            </a:r>
            <a:r>
              <a:rPr lang="de-DE" dirty="0" smtClean="0">
                <a:latin typeface="Courier"/>
                <a:cs typeface="Courier"/>
              </a:rPr>
              <a:t>“, 26)</a:t>
            </a:r>
            <a:r>
              <a:rPr lang="de-DE" dirty="0">
                <a:latin typeface="Courier"/>
                <a:cs typeface="Courier"/>
              </a:rPr>
              <a:t>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75" y="3339146"/>
            <a:ext cx="3605134" cy="11503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Error Handling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Errors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stop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throws</a:t>
            </a:r>
            <a:r>
              <a:rPr lang="de-DE" dirty="0" smtClean="0"/>
              <a:t> an </a:t>
            </a:r>
            <a:r>
              <a:rPr lang="de-DE" dirty="0" err="1" smtClean="0"/>
              <a:t>Exception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err="1" smtClean="0"/>
              <a:t>Luckily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caught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455012" y="1568414"/>
            <a:ext cx="287903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/>
              <a:t>t</a:t>
            </a:r>
            <a:r>
              <a:rPr lang="de-DE" dirty="0" err="1" smtClean="0"/>
              <a:t>ry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op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catch (</a:t>
            </a:r>
            <a:r>
              <a:rPr lang="de-DE" dirty="0" err="1" smtClean="0"/>
              <a:t>Exception</a:t>
            </a:r>
            <a:r>
              <a:rPr lang="de-DE" dirty="0" smtClean="0"/>
              <a:t> </a:t>
            </a:r>
            <a:r>
              <a:rPr lang="de-DE" dirty="0" err="1" smtClean="0"/>
              <a:t>e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handleException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</a:t>
            </a:r>
            <a:r>
              <a:rPr lang="de-DE" dirty="0" err="1" smtClean="0"/>
              <a:t>finally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executeAnyway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697797"/>
            <a:ext cx="4112906" cy="17934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If‘s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cascaded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3" y="1978843"/>
            <a:ext cx="3502771" cy="251375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... But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68" y="2446305"/>
            <a:ext cx="7080331" cy="1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More </a:t>
            </a:r>
            <a:r>
              <a:rPr lang="de" dirty="0"/>
              <a:t>Resources for learning	</a:t>
            </a:r>
            <a:endParaRPr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Find </a:t>
            </a:r>
            <a:r>
              <a:rPr lang="de-DE" dirty="0" err="1" smtClean="0"/>
              <a:t>this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://github.com/dloehmann/Java-Boot-</a:t>
            </a:r>
            <a:r>
              <a:rPr lang="de-DE" dirty="0" smtClean="0">
                <a:hlinkClick r:id="rId3"/>
              </a:rPr>
              <a:t>Camp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</a:t>
            </a:r>
            <a:r>
              <a:rPr lang="de-DE" dirty="0" err="1"/>
              <a:t>www.tutorialspoint.com</a:t>
            </a:r>
            <a:r>
              <a:rPr lang="de-DE" dirty="0"/>
              <a:t>/</a:t>
            </a:r>
            <a:r>
              <a:rPr lang="de-DE" dirty="0" err="1"/>
              <a:t>java</a:t>
            </a:r>
            <a:r>
              <a:rPr lang="de-DE" dirty="0"/>
              <a:t>/</a:t>
            </a:r>
            <a:r>
              <a:rPr lang="de-DE" dirty="0" err="1" smtClean="0"/>
              <a:t>index.htm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>
                <a:hlinkClick r:id="rId4"/>
              </a:rPr>
              <a:t>https://</a:t>
            </a:r>
            <a:r>
              <a:rPr lang="de-DE" dirty="0" err="1">
                <a:hlinkClick r:id="rId4"/>
              </a:rPr>
              <a:t>www.javatpoint.com</a:t>
            </a:r>
            <a:r>
              <a:rPr lang="de-DE" dirty="0">
                <a:hlinkClick r:id="rId4"/>
              </a:rPr>
              <a:t>/</a:t>
            </a:r>
            <a:r>
              <a:rPr lang="de-DE" dirty="0" err="1">
                <a:hlinkClick r:id="rId4"/>
              </a:rPr>
              <a:t>java-tutorial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m.youtube.com</a:t>
            </a:r>
            <a:r>
              <a:rPr lang="de-DE" dirty="0"/>
              <a:t>/</a:t>
            </a:r>
            <a:r>
              <a:rPr lang="de-DE" dirty="0" err="1"/>
              <a:t>watch?v</a:t>
            </a:r>
            <a:r>
              <a:rPr lang="de-DE" dirty="0"/>
              <a:t>=</a:t>
            </a:r>
            <a:r>
              <a:rPr lang="de-DE" dirty="0" smtClean="0"/>
              <a:t>3u1fu6f8Hto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</a:t>
            </a:r>
            <a:r>
              <a:rPr lang="de-DE" dirty="0" err="1"/>
              <a:t>www.codecademy.com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/</a:t>
            </a:r>
            <a:r>
              <a:rPr lang="de-DE" dirty="0" err="1"/>
              <a:t>learn</a:t>
            </a:r>
            <a:r>
              <a:rPr lang="de-DE" dirty="0"/>
              <a:t>-</a:t>
            </a:r>
            <a:r>
              <a:rPr lang="de-DE" dirty="0" smtClean="0"/>
              <a:t>java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https</a:t>
            </a:r>
            <a:r>
              <a:rPr lang="de-DE" dirty="0"/>
              <a:t>://</a:t>
            </a:r>
            <a:r>
              <a:rPr lang="de-DE" dirty="0" err="1"/>
              <a:t>www.udemy.com</a:t>
            </a:r>
            <a:r>
              <a:rPr lang="de-DE" dirty="0"/>
              <a:t>/</a:t>
            </a:r>
            <a:r>
              <a:rPr lang="de-DE" dirty="0" err="1"/>
              <a:t>java-tutorial</a:t>
            </a:r>
            <a:r>
              <a:rPr lang="de-DE" dirty="0" smtClean="0"/>
              <a:t>/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https://www.guru99.com/</a:t>
            </a:r>
            <a:r>
              <a:rPr lang="de-DE" dirty="0" err="1"/>
              <a:t>try</a:t>
            </a:r>
            <a:r>
              <a:rPr lang="de-DE" dirty="0"/>
              <a:t>-java-</a:t>
            </a:r>
            <a:r>
              <a:rPr lang="de-DE" dirty="0" err="1"/>
              <a:t>editor.html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Constants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Constant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144740" y="1568414"/>
            <a:ext cx="3189305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E.g.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PI </a:t>
            </a:r>
            <a:r>
              <a:rPr lang="de-DE" dirty="0"/>
              <a:t>= 3.14;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ADMIN_ROLE </a:t>
            </a:r>
            <a:r>
              <a:rPr lang="de-DE" dirty="0"/>
              <a:t>= „</a:t>
            </a:r>
            <a:r>
              <a:rPr lang="de-DE" dirty="0" err="1"/>
              <a:t>admin</a:t>
            </a:r>
            <a:r>
              <a:rPr lang="de-DE" dirty="0"/>
              <a:t>“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ZA = „South </a:t>
            </a:r>
            <a:r>
              <a:rPr lang="de-DE" dirty="0" err="1" smtClean="0"/>
              <a:t>Africa</a:t>
            </a:r>
            <a:r>
              <a:rPr lang="de-DE" dirty="0" smtClean="0"/>
              <a:t>“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CHESS_SIZE = 8;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LOTTO = 49;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53" y="2923467"/>
            <a:ext cx="3841240" cy="15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4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in practice</a:t>
            </a:r>
            <a:r>
              <a:rPr lang="de-DE" dirty="0"/>
              <a:t>4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30" y="2056678"/>
            <a:ext cx="2941153" cy="236698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More on Arrays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Modify </a:t>
            </a:r>
            <a:r>
              <a:rPr lang="de-DE" dirty="0" err="1" smtClean="0"/>
              <a:t>arrays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Arrays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Multi-dimensional </a:t>
            </a:r>
            <a:r>
              <a:rPr lang="de-DE" dirty="0" err="1" smtClean="0"/>
              <a:t>arrays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Random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Static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Access </a:t>
            </a:r>
            <a:r>
              <a:rPr lang="de-DE" dirty="0" err="1" smtClean="0"/>
              <a:t>Rights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Modify values in an array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Arrays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manipulated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a </a:t>
            </a:r>
            <a:r>
              <a:rPr lang="de-DE" dirty="0" err="1"/>
              <a:t>field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bigFive</a:t>
            </a:r>
            <a:r>
              <a:rPr lang="de-DE" dirty="0"/>
              <a:t>[3] = „</a:t>
            </a:r>
            <a:r>
              <a:rPr lang="de-DE" dirty="0" err="1"/>
              <a:t>Scratch</a:t>
            </a:r>
            <a:r>
              <a:rPr lang="de-DE" dirty="0"/>
              <a:t>“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81" y="2915138"/>
            <a:ext cx="5755828" cy="157493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 as Parameter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parameter</a:t>
            </a:r>
            <a:r>
              <a:rPr lang="de-DE" dirty="0" smtClean="0"/>
              <a:t>. The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matter.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33" y="2773298"/>
            <a:ext cx="5608443" cy="17091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5.3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Multi-dimensional arrays in Java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 </a:t>
            </a:r>
            <a:r>
              <a:rPr lang="de-DE" dirty="0" err="1" smtClean="0"/>
              <a:t>chess</a:t>
            </a:r>
            <a:r>
              <a:rPr lang="de-DE" dirty="0" smtClean="0"/>
              <a:t> </a:t>
            </a:r>
            <a:r>
              <a:rPr lang="de-DE" dirty="0" err="1" smtClean="0"/>
              <a:t>board</a:t>
            </a:r>
            <a:r>
              <a:rPr lang="de-DE" dirty="0" smtClean="0"/>
              <a:t>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2521005"/>
            <a:ext cx="6257750" cy="197882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4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The Math class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shipped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Java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brings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3144325"/>
            <a:ext cx="3942357" cy="13454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5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</a:t>
            </a:r>
            <a:r>
              <a:rPr lang="de" dirty="0" smtClean="0"/>
              <a:t>Random </a:t>
            </a:r>
            <a:r>
              <a:rPr lang="de" dirty="0"/>
              <a:t>generator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Got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a </a:t>
            </a:r>
            <a:r>
              <a:rPr lang="de-DE" dirty="0" err="1" smtClean="0"/>
              <a:t>lotto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?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32" y="2626775"/>
            <a:ext cx="3897050" cy="18664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Static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Static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do not </a:t>
            </a:r>
            <a:r>
              <a:rPr lang="de-DE" dirty="0" err="1" smtClean="0"/>
              <a:t>depend</a:t>
            </a:r>
            <a:r>
              <a:rPr lang="de-DE" dirty="0" smtClean="0"/>
              <a:t> on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more</a:t>
            </a:r>
            <a:r>
              <a:rPr lang="de-DE" dirty="0" smtClean="0"/>
              <a:t>,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...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94" y="3431044"/>
            <a:ext cx="4579824" cy="10645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Private, Public, Protected: Access restrictions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Variables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different </a:t>
            </a:r>
            <a:r>
              <a:rPr lang="de-DE" dirty="0" err="1" smtClean="0"/>
              <a:t>visibilities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p</a:t>
            </a:r>
            <a:r>
              <a:rPr lang="de-DE" dirty="0" smtClean="0"/>
              <a:t>rivate: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outside</a:t>
            </a:r>
            <a:br>
              <a:rPr lang="de-DE" dirty="0" smtClean="0"/>
            </a:br>
            <a:r>
              <a:rPr lang="de-DE" dirty="0" err="1" smtClean="0"/>
              <a:t>public</a:t>
            </a:r>
            <a:r>
              <a:rPr lang="de-DE" dirty="0" smtClean="0"/>
              <a:t>: 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protected</a:t>
            </a:r>
            <a:r>
              <a:rPr lang="de-DE" dirty="0" smtClean="0"/>
              <a:t>: </a:t>
            </a:r>
            <a:r>
              <a:rPr lang="de-DE" dirty="0" err="1" smtClean="0"/>
              <a:t>visible</a:t>
            </a:r>
            <a:r>
              <a:rPr lang="de-DE" dirty="0" smtClean="0"/>
              <a:t> in </a:t>
            </a:r>
            <a:r>
              <a:rPr lang="de-DE" dirty="0" err="1" smtClean="0"/>
              <a:t>hierarchy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default</a:t>
            </a:r>
            <a:r>
              <a:rPr lang="de-DE" dirty="0" smtClean="0"/>
              <a:t>: </a:t>
            </a:r>
            <a:r>
              <a:rPr lang="de-DE" dirty="0" err="1" smtClean="0"/>
              <a:t>visble</a:t>
            </a:r>
            <a:r>
              <a:rPr lang="de-DE" dirty="0" smtClean="0"/>
              <a:t> in </a:t>
            </a:r>
            <a:r>
              <a:rPr lang="de-DE" dirty="0" err="1" smtClean="0"/>
              <a:t>package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97" y="2674032"/>
            <a:ext cx="4633531" cy="17998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Sun Microsystems in 1995.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/>
              <a:t>are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websites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unless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Java </a:t>
            </a:r>
            <a:r>
              <a:rPr lang="de-DE" dirty="0" err="1"/>
              <a:t>installed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Java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secure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reliable</a:t>
            </a:r>
            <a:r>
              <a:rPr lang="de-DE" dirty="0"/>
              <a:t>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laptops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datacenters</a:t>
            </a:r>
            <a:r>
              <a:rPr lang="de-DE" dirty="0"/>
              <a:t>,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consoles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supercomputers</a:t>
            </a:r>
            <a:r>
              <a:rPr lang="de-DE" dirty="0"/>
              <a:t>,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phones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Internet, Java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 smtClean="0"/>
              <a:t>!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90%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Fortune 500 Companies.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Java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err="1" smtClean="0"/>
              <a:t>independent</a:t>
            </a:r>
            <a:r>
              <a:rPr lang="de-DE" dirty="0" smtClean="0"/>
              <a:t>,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failure</a:t>
            </a:r>
            <a:r>
              <a:rPr lang="de-DE" dirty="0" smtClean="0"/>
              <a:t>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.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Parameter Lists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ellipses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type,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set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 smtClean="0"/>
              <a:t>declaration</a:t>
            </a:r>
            <a:r>
              <a:rPr lang="de-DE" dirty="0" smtClean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Internally</a:t>
            </a:r>
            <a:r>
              <a:rPr lang="de-DE" dirty="0" smtClean="0"/>
              <a:t> </a:t>
            </a:r>
            <a:r>
              <a:rPr lang="de-DE" dirty="0" err="1" smtClean="0"/>
              <a:t>handled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68842"/>
            <a:ext cx="5556032" cy="162180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Practice 5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Ball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preps</a:t>
            </a:r>
            <a:r>
              <a:rPr lang="de-DE" dirty="0" smtClean="0"/>
              <a:t>: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become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: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sees</a:t>
            </a:r>
            <a:r>
              <a:rPr lang="de-DE" dirty="0" smtClean="0"/>
              <a:t> 9 </a:t>
            </a:r>
            <a:r>
              <a:rPr lang="de-DE" dirty="0" err="1" smtClean="0"/>
              <a:t>balls</a:t>
            </a:r>
            <a:r>
              <a:rPr lang="de-DE" dirty="0" smtClean="0"/>
              <a:t>/ </a:t>
            </a:r>
            <a:r>
              <a:rPr lang="de-DE" dirty="0" err="1" smtClean="0"/>
              <a:t>circles</a:t>
            </a:r>
            <a:r>
              <a:rPr lang="de-DE" dirty="0" smtClean="0"/>
              <a:t>.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constants</a:t>
            </a:r>
            <a:r>
              <a:rPr lang="de-DE" dirty="0" smtClean="0"/>
              <a:t> SMALL_WEIGHT = 2 </a:t>
            </a:r>
            <a:r>
              <a:rPr lang="de-DE" dirty="0" err="1" smtClean="0"/>
              <a:t>and</a:t>
            </a:r>
            <a:r>
              <a:rPr lang="de-DE" dirty="0" smtClean="0"/>
              <a:t> HEAVY_WEIGHT = 3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Write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r>
              <a:rPr lang="de-DE" dirty="0" smtClean="0"/>
              <a:t> </a:t>
            </a:r>
            <a:r>
              <a:rPr lang="de-DE" dirty="0" err="1" smtClean="0"/>
              <a:t>selects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de-DE" dirty="0"/>
              <a:t>Write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 smtClean="0"/>
              <a:t>finds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rints</a:t>
            </a:r>
            <a:r>
              <a:rPr lang="de-DE" dirty="0" smtClean="0"/>
              <a:t>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r>
              <a:rPr lang="de-DE" dirty="0" smtClean="0"/>
              <a:t>.</a:t>
            </a:r>
            <a:endParaRPr lang="de-DE" dirty="0"/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de-DE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81" y="1224661"/>
            <a:ext cx="24257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and Polymorphism</a:t>
            </a:r>
            <a:endParaRPr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Inheritance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Polymorphism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Interfaces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Comparators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with extends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all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protected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public</a:t>
            </a:r>
            <a:r>
              <a:rPr lang="de-DE" dirty="0" smtClean="0"/>
              <a:t> variables/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redefined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 smtClean="0"/>
              <a:t>, a Developer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person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94" y="3906526"/>
            <a:ext cx="5382843" cy="58648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Polymorphism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sumUpAge</a:t>
            </a:r>
            <a:r>
              <a:rPr lang="de-DE" dirty="0" smtClean="0"/>
              <a:t>()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expects</a:t>
            </a:r>
            <a:r>
              <a:rPr lang="de-DE" dirty="0" smtClean="0"/>
              <a:t> a Person </a:t>
            </a:r>
            <a:r>
              <a:rPr lang="de-DE" dirty="0" err="1" smtClean="0"/>
              <a:t>instance</a:t>
            </a:r>
            <a:r>
              <a:rPr lang="de-DE" dirty="0" smtClean="0"/>
              <a:t>.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in a Developer, </a:t>
            </a:r>
            <a:r>
              <a:rPr lang="de-DE" dirty="0" err="1" smtClean="0"/>
              <a:t>Teacher</a:t>
            </a:r>
            <a:r>
              <a:rPr lang="de-DE" dirty="0" smtClean="0"/>
              <a:t>, Student 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96" y="2413650"/>
            <a:ext cx="4978382" cy="210336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Interfaces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Interfaces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contracts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reusability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63" y="3427850"/>
            <a:ext cx="2812540" cy="124555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59" y="2891016"/>
            <a:ext cx="5384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8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Comparators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comparable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57" y="1420149"/>
            <a:ext cx="3897524" cy="15123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87" y="2859940"/>
            <a:ext cx="3810125" cy="165439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105" y="2501474"/>
            <a:ext cx="4630697" cy="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45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comparator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practice</a:t>
            </a:r>
            <a:r>
              <a:rPr lang="de-DE" dirty="0" smtClean="0"/>
              <a:t> 5.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99" y="2612543"/>
            <a:ext cx="1643947" cy="120267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More features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Final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smtClean="0"/>
              <a:t>Abstract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toString</a:t>
            </a:r>
            <a:r>
              <a:rPr lang="de-DE" dirty="0" smtClean="0"/>
              <a:t>()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Composition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Boxed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Enumerations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Object</a:t>
            </a:r>
            <a:r>
              <a:rPr lang="de-DE" dirty="0" smtClean="0"/>
              <a:t> References </a:t>
            </a:r>
            <a:r>
              <a:rPr lang="de-DE" dirty="0" err="1" smtClean="0"/>
              <a:t>and</a:t>
            </a:r>
            <a:r>
              <a:rPr lang="de-DE" dirty="0" smtClean="0"/>
              <a:t> Memory </a:t>
            </a:r>
            <a:r>
              <a:rPr lang="de-DE" dirty="0" err="1" smtClean="0"/>
              <a:t>Leaks</a:t>
            </a:r>
            <a:endParaRPr lang="de-DE" dirty="0" smtClean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-DE" dirty="0" err="1" smtClean="0"/>
              <a:t>equality</a:t>
            </a:r>
            <a:endParaRPr lang="de-DE" dirty="0" smtClean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Final </a:t>
            </a:r>
            <a:r>
              <a:rPr lang="de-DE" dirty="0" err="1" smtClean="0"/>
              <a:t>declares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non-</a:t>
            </a:r>
            <a:r>
              <a:rPr lang="de-DE" dirty="0" err="1" smtClean="0"/>
              <a:t>changeable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final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12" y="2516781"/>
            <a:ext cx="4425125" cy="47783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39" y="3560066"/>
            <a:ext cx="2435876" cy="36691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99" y="2859473"/>
            <a:ext cx="3963022" cy="63537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00" y="3899573"/>
            <a:ext cx="3732121" cy="598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de-DE" sz="1100" b="1" dirty="0"/>
              <a:t>Java </a:t>
            </a:r>
            <a:r>
              <a:rPr lang="de-DE" sz="1100" b="1" dirty="0" err="1"/>
              <a:t>is</a:t>
            </a:r>
            <a:r>
              <a:rPr lang="de-DE" sz="1100" b="1" dirty="0"/>
              <a:t> </a:t>
            </a:r>
            <a:r>
              <a:rPr lang="de-DE" sz="1100" b="1" dirty="0" err="1"/>
              <a:t>platform</a:t>
            </a:r>
            <a:r>
              <a:rPr lang="de-DE" sz="1100" b="1" dirty="0"/>
              <a:t> </a:t>
            </a:r>
            <a:r>
              <a:rPr lang="mr-IN" sz="1100" b="1" dirty="0"/>
              <a:t>–</a:t>
            </a:r>
            <a:r>
              <a:rPr lang="de-DE" sz="1100" b="1" dirty="0" err="1" smtClean="0"/>
              <a:t>independent</a:t>
            </a:r>
            <a:r>
              <a:rPr lang="de-DE" sz="1100" b="1" dirty="0" smtClean="0"/>
              <a:t> 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smtClean="0"/>
              <a:t>Java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true</a:t>
            </a:r>
            <a:r>
              <a:rPr lang="de-DE" sz="1100" dirty="0" smtClean="0"/>
              <a:t> </a:t>
            </a:r>
            <a:r>
              <a:rPr lang="de-DE" sz="1100" dirty="0" err="1" smtClean="0"/>
              <a:t>programming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means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compiled</a:t>
            </a:r>
            <a:r>
              <a:rPr lang="de-DE" sz="1100" dirty="0" smtClean="0"/>
              <a:t> </a:t>
            </a:r>
            <a:r>
              <a:rPr lang="de-DE" sz="1100" dirty="0" err="1" smtClean="0"/>
              <a:t>into</a:t>
            </a:r>
            <a:r>
              <a:rPr lang="de-DE" sz="1100" dirty="0" smtClean="0"/>
              <a:t> </a:t>
            </a:r>
            <a:r>
              <a:rPr lang="de-DE" sz="1100" dirty="0" err="1" smtClean="0"/>
              <a:t>bytecode</a:t>
            </a:r>
            <a:r>
              <a:rPr lang="de-DE" sz="1100" dirty="0" smtClean="0"/>
              <a:t> </a:t>
            </a:r>
            <a:r>
              <a:rPr lang="de-DE" sz="1100" dirty="0" err="1" smtClean="0"/>
              <a:t>before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run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(JavaScript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completely</a:t>
            </a:r>
            <a:r>
              <a:rPr lang="de-DE" sz="1100" dirty="0" smtClean="0"/>
              <a:t> different </a:t>
            </a:r>
            <a:r>
              <a:rPr lang="de-DE" sz="1100" dirty="0" err="1" smtClean="0"/>
              <a:t>thing</a:t>
            </a:r>
            <a:r>
              <a:rPr lang="de-DE" sz="1100" dirty="0" smtClean="0"/>
              <a:t>: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runs</a:t>
            </a:r>
            <a:r>
              <a:rPr lang="de-DE" sz="1100" dirty="0" smtClean="0"/>
              <a:t> in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browser</a:t>
            </a:r>
            <a:r>
              <a:rPr lang="de-DE" sz="1100" dirty="0" smtClean="0"/>
              <a:t>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during</a:t>
            </a:r>
            <a:r>
              <a:rPr lang="de-DE" sz="1100" dirty="0" smtClean="0"/>
              <a:t> </a:t>
            </a:r>
            <a:r>
              <a:rPr lang="de-DE" sz="1100" dirty="0" err="1" smtClean="0"/>
              <a:t>runtime</a:t>
            </a:r>
            <a:r>
              <a:rPr lang="de-DE" sz="1100" dirty="0" smtClean="0"/>
              <a:t> </a:t>
            </a:r>
            <a:r>
              <a:rPr lang="mr-IN" sz="1100" dirty="0" smtClean="0"/>
              <a:t>–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languages</a:t>
            </a:r>
            <a:r>
              <a:rPr lang="de-DE" sz="1100" dirty="0" smtClean="0"/>
              <a:t> </a:t>
            </a:r>
            <a:r>
              <a:rPr lang="de-DE" sz="1100" dirty="0" err="1" smtClean="0"/>
              <a:t>are</a:t>
            </a:r>
            <a:r>
              <a:rPr lang="de-DE" sz="1100" dirty="0" smtClean="0"/>
              <a:t> </a:t>
            </a:r>
            <a:r>
              <a:rPr lang="de-DE" sz="1100" dirty="0" err="1" smtClean="0"/>
              <a:t>slower</a:t>
            </a:r>
            <a:r>
              <a:rPr lang="de-DE" sz="1100" dirty="0" smtClean="0"/>
              <a:t>). Java </a:t>
            </a:r>
            <a:r>
              <a:rPr lang="de-DE" sz="1100" dirty="0" err="1" smtClean="0"/>
              <a:t>runs</a:t>
            </a:r>
            <a:r>
              <a:rPr lang="de-DE" sz="1100" dirty="0" smtClean="0"/>
              <a:t> on a Virtual </a:t>
            </a:r>
            <a:r>
              <a:rPr lang="de-DE" sz="1100" dirty="0" err="1" smtClean="0"/>
              <a:t>Machine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provides</a:t>
            </a:r>
            <a:r>
              <a:rPr lang="de-DE" sz="1100" dirty="0" smtClean="0"/>
              <a:t> an </a:t>
            </a:r>
            <a:r>
              <a:rPr lang="de-DE" sz="1100" dirty="0" err="1" smtClean="0"/>
              <a:t>adapter</a:t>
            </a:r>
            <a:r>
              <a:rPr lang="de-DE" sz="1100" dirty="0" smtClean="0"/>
              <a:t> </a:t>
            </a:r>
            <a:r>
              <a:rPr lang="de-DE" sz="1100" dirty="0" err="1" smtClean="0"/>
              <a:t>to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operating</a:t>
            </a:r>
            <a:r>
              <a:rPr lang="de-DE" sz="1100" dirty="0" smtClean="0"/>
              <a:t> </a:t>
            </a:r>
            <a:r>
              <a:rPr lang="de-DE" sz="1100" dirty="0" err="1" smtClean="0"/>
              <a:t>system</a:t>
            </a:r>
            <a:r>
              <a:rPr lang="de-DE" sz="1100" dirty="0" smtClean="0"/>
              <a:t>. 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has</a:t>
            </a:r>
            <a:r>
              <a:rPr lang="de-DE" sz="1100" b="1" dirty="0" smtClean="0"/>
              <a:t> </a:t>
            </a:r>
            <a:r>
              <a:rPr lang="de-DE" sz="1100" b="1" dirty="0"/>
              <a:t>a </a:t>
            </a:r>
            <a:r>
              <a:rPr lang="de-DE" sz="1100" b="1" dirty="0" err="1"/>
              <a:t>good</a:t>
            </a:r>
            <a:r>
              <a:rPr lang="de-DE" sz="1100" b="1" dirty="0"/>
              <a:t> </a:t>
            </a:r>
            <a:r>
              <a:rPr lang="de-DE" sz="1100" b="1" dirty="0" err="1"/>
              <a:t>failure</a:t>
            </a:r>
            <a:r>
              <a:rPr lang="de-DE" sz="1100" b="1" dirty="0"/>
              <a:t> </a:t>
            </a:r>
            <a:r>
              <a:rPr lang="de-DE" sz="1100" b="1" dirty="0" err="1"/>
              <a:t>safety</a:t>
            </a:r>
            <a:r>
              <a:rPr lang="de-DE" sz="1100" dirty="0"/>
              <a:t> </a:t>
            </a:r>
            <a:r>
              <a:rPr lang="de-DE" sz="1100" dirty="0" smtClean="0"/>
              <a:t>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won‘t</a:t>
            </a:r>
            <a:r>
              <a:rPr lang="de-DE" sz="1100" dirty="0" smtClean="0"/>
              <a:t> </a:t>
            </a:r>
            <a:r>
              <a:rPr lang="de-DE" sz="1100" dirty="0" err="1" smtClean="0"/>
              <a:t>get</a:t>
            </a:r>
            <a:r>
              <a:rPr lang="de-DE" sz="1100" dirty="0" smtClean="0"/>
              <a:t> a </a:t>
            </a:r>
            <a:r>
              <a:rPr lang="de-DE" sz="1100" dirty="0" err="1" smtClean="0"/>
              <a:t>segmentation</a:t>
            </a:r>
            <a:r>
              <a:rPr lang="de-DE" sz="1100" dirty="0" smtClean="0"/>
              <a:t> fault, but an </a:t>
            </a:r>
            <a:r>
              <a:rPr lang="de-DE" sz="1100" dirty="0" err="1" smtClean="0"/>
              <a:t>exception</a:t>
            </a:r>
            <a:r>
              <a:rPr lang="de-DE" sz="1100" dirty="0" smtClean="0"/>
              <a:t>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catch </a:t>
            </a:r>
            <a:r>
              <a:rPr lang="de-DE" sz="1100" dirty="0" err="1" smtClean="0"/>
              <a:t>and</a:t>
            </a:r>
            <a:r>
              <a:rPr lang="de-DE" sz="1100" dirty="0" smtClean="0"/>
              <a:t> handle. Also </a:t>
            </a:r>
            <a:r>
              <a:rPr lang="de-DE" sz="1100" dirty="0" err="1" smtClean="0"/>
              <a:t>the</a:t>
            </a:r>
            <a:r>
              <a:rPr lang="de-DE" sz="1100" dirty="0"/>
              <a:t> </a:t>
            </a:r>
            <a:r>
              <a:rPr lang="de-DE" sz="1100" dirty="0" smtClean="0"/>
              <a:t>Java VM </a:t>
            </a:r>
            <a:r>
              <a:rPr lang="de-DE" sz="1100" dirty="0" err="1" smtClean="0"/>
              <a:t>does</a:t>
            </a:r>
            <a:r>
              <a:rPr lang="de-DE" sz="1100" dirty="0" smtClean="0"/>
              <a:t> all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management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. A </a:t>
            </a:r>
            <a:r>
              <a:rPr lang="de-DE" sz="1100" dirty="0" err="1" smtClean="0"/>
              <a:t>module</a:t>
            </a:r>
            <a:r>
              <a:rPr lang="de-DE" sz="1100" dirty="0" smtClean="0"/>
              <a:t> </a:t>
            </a:r>
            <a:r>
              <a:rPr lang="de-DE" sz="1100" dirty="0" err="1" smtClean="0"/>
              <a:t>called</a:t>
            </a:r>
            <a:r>
              <a:rPr lang="de-DE" sz="1100" dirty="0" smtClean="0"/>
              <a:t> </a:t>
            </a:r>
            <a:r>
              <a:rPr lang="de-DE" sz="1100" dirty="0" err="1" smtClean="0"/>
              <a:t>garbage</a:t>
            </a:r>
            <a:r>
              <a:rPr lang="de-DE" sz="1100" dirty="0" smtClean="0"/>
              <a:t> </a:t>
            </a:r>
            <a:r>
              <a:rPr lang="de-DE" sz="1100" dirty="0" err="1" smtClean="0"/>
              <a:t>collector</a:t>
            </a:r>
            <a:r>
              <a:rPr lang="de-DE" sz="1100" dirty="0" smtClean="0"/>
              <a:t> </a:t>
            </a:r>
            <a:r>
              <a:rPr lang="de-DE" sz="1100" dirty="0" err="1" smtClean="0"/>
              <a:t>cleans</a:t>
            </a:r>
            <a:r>
              <a:rPr lang="de-DE" sz="1100" dirty="0" smtClean="0"/>
              <a:t> </a:t>
            </a:r>
            <a:r>
              <a:rPr lang="de-DE" sz="1100" dirty="0" err="1" smtClean="0"/>
              <a:t>up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endParaRPr lang="de-DE" sz="1100" dirty="0"/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and</a:t>
            </a:r>
            <a:r>
              <a:rPr lang="de-DE" sz="1100" b="1" dirty="0" smtClean="0"/>
              <a:t> </a:t>
            </a:r>
            <a:r>
              <a:rPr lang="de-DE" sz="1100" b="1" dirty="0" err="1"/>
              <a:t>is</a:t>
            </a:r>
            <a:r>
              <a:rPr lang="de-DE" sz="1100" b="1" dirty="0"/>
              <a:t> easy </a:t>
            </a:r>
            <a:r>
              <a:rPr lang="de-DE" sz="1100" b="1" dirty="0" err="1"/>
              <a:t>to</a:t>
            </a:r>
            <a:r>
              <a:rPr lang="de-DE" sz="1100" b="1" dirty="0"/>
              <a:t> </a:t>
            </a:r>
            <a:r>
              <a:rPr lang="de-DE" sz="1100" b="1" dirty="0" err="1"/>
              <a:t>learn</a:t>
            </a:r>
            <a:r>
              <a:rPr lang="de-DE" sz="1100" b="1" dirty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sz="1100" dirty="0" smtClean="0"/>
              <a:t>So </a:t>
            </a:r>
            <a:r>
              <a:rPr lang="de-DE" sz="1100" dirty="0" err="1" smtClean="0"/>
              <a:t>why</a:t>
            </a:r>
            <a:r>
              <a:rPr lang="de-DE" sz="1100" dirty="0" smtClean="0"/>
              <a:t> not </a:t>
            </a:r>
            <a:r>
              <a:rPr lang="de-DE" sz="1100" dirty="0" err="1" smtClean="0"/>
              <a:t>start</a:t>
            </a:r>
            <a:r>
              <a:rPr lang="de-DE" sz="1100" dirty="0" smtClean="0"/>
              <a:t> </a:t>
            </a:r>
            <a:r>
              <a:rPr lang="de-DE" sz="1100" dirty="0" err="1" smtClean="0"/>
              <a:t>today</a:t>
            </a:r>
            <a:r>
              <a:rPr lang="de-DE" sz="1100" dirty="0" smtClean="0"/>
              <a:t>? Java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IDE </a:t>
            </a:r>
            <a:r>
              <a:rPr lang="de-DE" sz="1100" dirty="0" err="1" smtClean="0"/>
              <a:t>Eclipse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be</a:t>
            </a:r>
            <a:r>
              <a:rPr lang="de-DE" sz="1100" dirty="0" smtClean="0"/>
              <a:t> </a:t>
            </a:r>
            <a:r>
              <a:rPr lang="de-DE" sz="1100" dirty="0" err="1" smtClean="0"/>
              <a:t>downloaded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free</a:t>
            </a:r>
            <a:r>
              <a:rPr lang="de-DE" sz="1100" dirty="0" smtClean="0"/>
              <a:t>! </a:t>
            </a:r>
            <a:endParaRPr lang="de-DE" sz="1100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373992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abstract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instantiated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8" y="2436411"/>
            <a:ext cx="5066263" cy="214341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toString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2962975"/>
            <a:ext cx="7239075" cy="64197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19" y="3717679"/>
            <a:ext cx="3377406" cy="76320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7.4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Composition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00" y="3803550"/>
            <a:ext cx="3572228" cy="80723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12" y="2254610"/>
            <a:ext cx="3095503" cy="14194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Boxed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75" y="3526860"/>
            <a:ext cx="2842578" cy="9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1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Enumeration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346778" y="1568414"/>
            <a:ext cx="2987267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An </a:t>
            </a:r>
            <a:r>
              <a:rPr lang="de-DE" dirty="0" err="1" smtClean="0"/>
              <a:t>enum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a normal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Flight </a:t>
            </a:r>
            <a:r>
              <a:rPr lang="de-DE" dirty="0" err="1" smtClean="0"/>
              <a:t>state</a:t>
            </a:r>
            <a:r>
              <a:rPr lang="de-DE" dirty="0" smtClean="0"/>
              <a:t>: WAITING, STARTING, FLYING, ARRIVING, LANDED, UNLOAD, DELAYED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9" y="1647233"/>
            <a:ext cx="4311783" cy="28366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Enumeration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7" y="2994523"/>
            <a:ext cx="3126312" cy="155212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57" y="1522267"/>
            <a:ext cx="4132468" cy="14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6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References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careful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simply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worse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 an „</a:t>
            </a:r>
            <a:r>
              <a:rPr lang="de-DE" dirty="0" err="1" smtClean="0"/>
              <a:t>abandoned</a:t>
            </a:r>
            <a:r>
              <a:rPr lang="de-DE" dirty="0" smtClean="0"/>
              <a:t>“ </a:t>
            </a:r>
            <a:r>
              <a:rPr lang="de-DE" dirty="0" err="1" smtClean="0"/>
              <a:t>teacher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The </a:t>
            </a:r>
            <a:r>
              <a:rPr lang="de-DE" dirty="0" err="1" smtClean="0"/>
              <a:t>Garbage</a:t>
            </a:r>
            <a:r>
              <a:rPr lang="de-DE" dirty="0" smtClean="0"/>
              <a:t> </a:t>
            </a:r>
            <a:r>
              <a:rPr lang="de-DE" dirty="0" err="1" smtClean="0"/>
              <a:t>Collector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clean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. </a:t>
            </a:r>
          </a:p>
          <a:p>
            <a:pPr marL="0" indent="0" algn="ctr">
              <a:spcAft>
                <a:spcPts val="1600"/>
              </a:spcAft>
              <a:buFont typeface="Lato"/>
              <a:buNone/>
            </a:pPr>
            <a:r>
              <a:rPr lang="de-DE" u="sng" dirty="0" smtClean="0"/>
              <a:t>This </a:t>
            </a:r>
            <a:r>
              <a:rPr lang="de-DE" u="sng" dirty="0" err="1" smtClean="0"/>
              <a:t>is</a:t>
            </a:r>
            <a:r>
              <a:rPr lang="de-DE" u="sng" dirty="0" smtClean="0"/>
              <a:t> a </a:t>
            </a:r>
            <a:r>
              <a:rPr lang="de-DE" u="sng" dirty="0" err="1" smtClean="0"/>
              <a:t>memory</a:t>
            </a:r>
            <a:r>
              <a:rPr lang="de-DE" u="sng" dirty="0" smtClean="0"/>
              <a:t> </a:t>
            </a:r>
            <a:r>
              <a:rPr lang="de-DE" u="sng" dirty="0" err="1" smtClean="0"/>
              <a:t>leak</a:t>
            </a:r>
            <a:r>
              <a:rPr lang="de-DE" u="sng" dirty="0" smtClean="0"/>
              <a:t>!</a:t>
            </a:r>
            <a:endParaRPr lang="de-DE" u="sng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32" y="2143276"/>
            <a:ext cx="3518478" cy="23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2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</a:t>
            </a:r>
            <a:r>
              <a:rPr lang="de-DE" dirty="0" err="1" smtClean="0"/>
              <a:t>quals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equality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two-faced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==-Operator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, </a:t>
            </a:r>
            <a:r>
              <a:rPr lang="de-DE" dirty="0" err="1" smtClean="0"/>
              <a:t>thus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identity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==: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identical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Equals</a:t>
            </a:r>
            <a:r>
              <a:rPr lang="de-DE" dirty="0" smtClean="0"/>
              <a:t>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32" y="2564019"/>
            <a:ext cx="558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3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Congrats</a:t>
            </a:r>
            <a:r>
              <a:rPr lang="de-DE" dirty="0" smtClean="0"/>
              <a:t>!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Java </a:t>
            </a:r>
            <a:r>
              <a:rPr lang="de-DE" dirty="0" err="1" smtClean="0"/>
              <a:t>basics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!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challenge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: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a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riddle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nine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marbles</a:t>
            </a:r>
            <a:r>
              <a:rPr lang="de-DE" dirty="0" smtClean="0"/>
              <a:t>). </a:t>
            </a:r>
            <a:br>
              <a:rPr lang="de-DE" dirty="0" smtClean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weigh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out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tries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38" y="1183492"/>
            <a:ext cx="3445973" cy="29930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03" y="1010298"/>
            <a:ext cx="3669764" cy="31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Install Eclipse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Eclipse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http://www.eclipse.org/downloads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Unpack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eclipse.exe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latest</a:t>
            </a:r>
            <a:r>
              <a:rPr lang="de-DE" dirty="0" smtClean="0"/>
              <a:t> Java JDK </a:t>
            </a:r>
            <a:r>
              <a:rPr lang="de-DE" dirty="0" err="1" smtClean="0"/>
              <a:t>from</a:t>
            </a:r>
            <a:r>
              <a:rPr lang="de-DE" dirty="0" smtClean="0"/>
              <a:t> Oracle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Set Path Variable JAVA_HOME</a:t>
            </a:r>
            <a:endParaRPr lang="de-DE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 will </a:t>
            </a:r>
            <a:r>
              <a:rPr lang="de-DE" dirty="0" err="1" smtClean="0"/>
              <a:t>disappear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heaviest</a:t>
            </a:r>
            <a:r>
              <a:rPr lang="de-DE" dirty="0" smtClean="0"/>
              <a:t> ball.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find </a:t>
            </a:r>
            <a:r>
              <a:rPr lang="de-DE" dirty="0" err="1" smtClean="0"/>
              <a:t>it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Game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Solution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in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weeks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78" y="1092064"/>
            <a:ext cx="3752880" cy="32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5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smtClean="0"/>
              <a:t>Further Learning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Patterns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Spring Boot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Test </a:t>
            </a:r>
            <a:r>
              <a:rPr lang="de-DE" dirty="0" err="1" smtClean="0"/>
              <a:t>Driven</a:t>
            </a:r>
            <a:r>
              <a:rPr lang="de-DE" dirty="0" smtClean="0"/>
              <a:t> Development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Android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6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Your first program</a:t>
            </a:r>
            <a:endParaRPr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01" y="3023678"/>
            <a:ext cx="3749337" cy="1459202"/>
          </a:xfrm>
          <a:prstGeom prst="rect">
            <a:avLst/>
          </a:prstGeom>
        </p:spPr>
      </p:pic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Minimum </a:t>
            </a:r>
            <a:r>
              <a:rPr lang="de-DE" dirty="0" err="1"/>
              <a:t>p</a:t>
            </a:r>
            <a:r>
              <a:rPr lang="de-DE" dirty="0" err="1" smtClean="0"/>
              <a:t>rogram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 err="1" smtClean="0"/>
              <a:t>package</a:t>
            </a:r>
            <a:r>
              <a:rPr lang="de-DE" b="1" dirty="0" smtClean="0"/>
              <a:t>: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/>
              <a:t>class</a:t>
            </a:r>
            <a:r>
              <a:rPr lang="de-DE" b="1" dirty="0" smtClean="0"/>
              <a:t>: </a:t>
            </a:r>
            <a:r>
              <a:rPr lang="de-DE" dirty="0" err="1" smtClean="0"/>
              <a:t>base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in Java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 err="1" smtClean="0"/>
              <a:t>main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r>
              <a:rPr lang="de-DE" b="1" dirty="0" smtClean="0"/>
              <a:t>: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System.out.println</a:t>
            </a:r>
            <a:r>
              <a:rPr lang="de-DE" dirty="0" smtClean="0"/>
              <a:t>() </a:t>
            </a:r>
            <a:r>
              <a:rPr lang="de-DE" dirty="0" err="1" smtClean="0"/>
              <a:t>prints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Integer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Integer values represent </a:t>
            </a:r>
            <a:r>
              <a:rPr lang="de" dirty="0" smtClean="0"/>
              <a:t>number</a:t>
            </a:r>
            <a:r>
              <a:rPr lang="de-DE" dirty="0" smtClean="0"/>
              <a:t>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to declare a variable, use the following format: &lt;type&gt; &lt;name&gt; = &lt;value&gt;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variable names start with a small letter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90" y="2411025"/>
            <a:ext cx="47720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Microsoft Macintosh PowerPoint</Application>
  <PresentationFormat>Bildschirmpräsentation (16:9)</PresentationFormat>
  <Paragraphs>342</Paragraphs>
  <Slides>71</Slides>
  <Notes>71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2" baseType="lpstr">
      <vt:lpstr>Focus</vt:lpstr>
      <vt:lpstr>Learning Java</vt:lpstr>
      <vt:lpstr>First things first... Who are we?</vt:lpstr>
      <vt:lpstr>Chapter 1 Starting with Java</vt:lpstr>
      <vt:lpstr>More Resources for learning </vt:lpstr>
      <vt:lpstr>Lesson 1.1 What is Java?</vt:lpstr>
      <vt:lpstr>Lesson 1.1 What is Java?</vt:lpstr>
      <vt:lpstr>Lesson 1.2 Install Eclipse</vt:lpstr>
      <vt:lpstr>Lesson 1.3 Your first program</vt:lpstr>
      <vt:lpstr>Lesson 1.4 Data Types: Integer</vt:lpstr>
      <vt:lpstr>Lesson 1.5 Data Types: String and Typecasting</vt:lpstr>
      <vt:lpstr>Lesson 1.6 Data Types: Double and others</vt:lpstr>
      <vt:lpstr>Lesson 1.7 Mathematical Operations</vt:lpstr>
      <vt:lpstr>Lesson 1.8 Methods and Parameters</vt:lpstr>
      <vt:lpstr>Lesson 1.9 User Input</vt:lpstr>
      <vt:lpstr>Practice 1 Write a simple calculator</vt:lpstr>
      <vt:lpstr>Chapter 2 Decisions</vt:lpstr>
      <vt:lpstr>Lesson 2.1 What if, and what else?</vt:lpstr>
      <vt:lpstr>Lesson 2.2 Switch / Case</vt:lpstr>
      <vt:lpstr>Lesson 2.3 The Boolean Operator  </vt:lpstr>
      <vt:lpstr>Lesson 2.4 Logical Operators  </vt:lpstr>
      <vt:lpstr>Lesson 2.5 Increment Operator</vt:lpstr>
      <vt:lpstr>Lesson 2.6 Conditional Operator</vt:lpstr>
      <vt:lpstr>Practice 2 Write a program that makes a decision</vt:lpstr>
      <vt:lpstr>Chapter 3 Loops </vt:lpstr>
      <vt:lpstr>Lesson 3.1 Arrays </vt:lpstr>
      <vt:lpstr>Lesson 3.2 Do-While Loops </vt:lpstr>
      <vt:lpstr>Lesson 3.3 For Loops</vt:lpstr>
      <vt:lpstr>Practice 3 </vt:lpstr>
      <vt:lpstr>Chapter 4 Classes and Objects</vt:lpstr>
      <vt:lpstr>Lesson 4.1 Classes as extended Data Types</vt:lpstr>
      <vt:lpstr>Lesson 4.2 Methods with parameters</vt:lpstr>
      <vt:lpstr>Lesson 4.3 Excurs: JavaFX</vt:lpstr>
      <vt:lpstr>Lesson 4.3 Excurs: JavaFX</vt:lpstr>
      <vt:lpstr>Lesson 4.3 Excurs: Swing</vt:lpstr>
      <vt:lpstr>Lesson 4.4 Setter and Getter </vt:lpstr>
      <vt:lpstr>Lesson 4.5 The constructor </vt:lpstr>
      <vt:lpstr>Lesson 4.6 Error Handling</vt:lpstr>
      <vt:lpstr>Lesson 4.7 Cascaded If’s </vt:lpstr>
      <vt:lpstr>Lesson 4.7 Cascaded If’s </vt:lpstr>
      <vt:lpstr>Lesson 4.8 Constants </vt:lpstr>
      <vt:lpstr>Practice 4  </vt:lpstr>
      <vt:lpstr>Chapter 5 More on Arrays </vt:lpstr>
      <vt:lpstr>Lesson 5.1 Modify values in an array </vt:lpstr>
      <vt:lpstr>Lesson 5.2 Arrays as Parameter </vt:lpstr>
      <vt:lpstr>Lesson 5.3 Multi-dimensional arrays in Java </vt:lpstr>
      <vt:lpstr>Lesson 5.4 The Math class </vt:lpstr>
      <vt:lpstr>Lesson 5.5 The Random generator </vt:lpstr>
      <vt:lpstr>Lesson 5.6 Static </vt:lpstr>
      <vt:lpstr>Lesson 5.7 Private, Public, Protected: Access restrictions </vt:lpstr>
      <vt:lpstr>Lesson 5.8 Parameter Lists </vt:lpstr>
      <vt:lpstr>Practice 5  </vt:lpstr>
      <vt:lpstr>Chapter 6 Inheritance and Polymorphism</vt:lpstr>
      <vt:lpstr>Lesson 6.1 Inheritance with extends</vt:lpstr>
      <vt:lpstr>Lesson 6.2 Polymorphism</vt:lpstr>
      <vt:lpstr>Lesson 6.3 Interfaces</vt:lpstr>
      <vt:lpstr>Lesson 6.3 Comparators</vt:lpstr>
      <vt:lpstr>Practice 6 </vt:lpstr>
      <vt:lpstr>Chapter 7 More features </vt:lpstr>
      <vt:lpstr>Lesson 7.1 final </vt:lpstr>
      <vt:lpstr>Lesson 7.2 abstract </vt:lpstr>
      <vt:lpstr>Lesson 7.3 toString() </vt:lpstr>
      <vt:lpstr>Lesson 7.4 Composition </vt:lpstr>
      <vt:lpstr>Lesson 7.5 Boxed Types  </vt:lpstr>
      <vt:lpstr>Lesson 7.6 Enumeration  </vt:lpstr>
      <vt:lpstr>Lesson 7.6 Enumeration  </vt:lpstr>
      <vt:lpstr>Lesson 7.7 Object References  </vt:lpstr>
      <vt:lpstr>Lesson 7.8 equals()  </vt:lpstr>
      <vt:lpstr>Practice 7 </vt:lpstr>
      <vt:lpstr>Practice 7 </vt:lpstr>
      <vt:lpstr>Practice 7 </vt:lpstr>
      <vt:lpstr>Further Learning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Java</dc:title>
  <cp:lastModifiedBy>Dennis Löhmann</cp:lastModifiedBy>
  <cp:revision>50</cp:revision>
  <dcterms:modified xsi:type="dcterms:W3CDTF">2018-07-02T20:06:43Z</dcterms:modified>
</cp:coreProperties>
</file>